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Montserrat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2"/>
  </p:normalViewPr>
  <p:slideViewPr>
    <p:cSldViewPr snapToGrid="0">
      <p:cViewPr varScale="1">
        <p:scale>
          <a:sx n="147" d="100"/>
          <a:sy n="147" d="100"/>
        </p:scale>
        <p:origin x="6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675ecd86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675ecd86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675ecd86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675ecd86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675ecd86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675ecd86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675ecd86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675ecd86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f464ccb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9f464ccb8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675ecd86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675ecd86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9123f78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89123f78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f464ccb8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f464ccb8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8c2fdc8a7_1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8c2fdc8a7_1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8c2fdc8a7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8c2fdc8a7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8c2fdc8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8c2fdc8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f464ccb8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f464ccb8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9123f788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9123f788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9123f788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9123f788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f464ccb8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9f464ccb8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f464ccb8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9f464ccb8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f464ccb8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f464ccb8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f464ccb8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f464ccb8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8c2fdc8a7_1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8c2fdc8a7_1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9123f788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89123f788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9123f788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89123f788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8c2fdc8a7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8c2fdc8a7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675ecd86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675ecd86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8c2fdc8a7_1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8c2fdc8a7_1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675ecd86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6675ecd86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8c2fdc8a7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8c2fdc8a7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675ecd8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675ecd8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8c2fdc8a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8c2fdc8a7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675ecd86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675ecd86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8c2fdc8a7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8c2fdc8a7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f464ccb8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f464ccb8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cialnative.com/articles/5-reasons-why-authenticity-matters-more-than-eve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edelman.com/sites/g/files/aatuss191/files/2025-01/2025%20Edelman%20Trust%20Barometer_Final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m.ru/society/1257738-vse-kak-u-lyudej-pochemu-zapros-na-novuyu-iskrennost-sushestvenno-potesnil-uspeshnyj-uspeh/am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8370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ru" sz="4100">
                <a:latin typeface="Montserrat"/>
                <a:ea typeface="Montserrat"/>
                <a:cs typeface="Montserrat"/>
                <a:sym typeface="Montserrat"/>
              </a:rPr>
              <a:t>«Новая искренность»:  как мы превратили соцсети девелопера А101 в new медиа для жителей  города</a:t>
            </a:r>
            <a:endParaRPr sz="408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Почему мы выбрали именно этот подход?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4870050" y="1893925"/>
            <a:ext cx="3924900" cy="20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Исследование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Sprout Social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подтверждает: 77% пользователей охотнее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взаимодействуют с контентом, который кажется им настоящим или близким.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11700" y="1270938"/>
            <a:ext cx="81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Соцсети сегодня – это пространство для диалога. 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55550" y="1893925"/>
            <a:ext cx="42219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Люди устали от глянца и маркетинговых уловок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по данным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Edelman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70%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населения планеты считает, что сейчас доверять той компании, услугами или товарами которой ты пользуешься, гораздо важнее, чем в прошлом.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223025" y="3590600"/>
            <a:ext cx="40353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график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2" title="Снимок экрана 2025-10-28 в 22.21.2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025" y="3071549"/>
            <a:ext cx="2307212" cy="20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title="Снимок экрана 2025-10-28 в 22.30.0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9701" y="2824197"/>
            <a:ext cx="2807908" cy="20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 еще немного статистики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171125" y="1567275"/>
            <a:ext cx="480270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России эта тенденция проявляется особенно ярко. «Новая искренность» вытеснила постановочные фото и вылизанные тексты.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Аудитория реагирует на простые и честные форматы: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контент без прикрас показывает рост вовлеченности на</a:t>
            </a:r>
            <a:r>
              <a:rPr lang="ru" sz="13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53%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истории о неудачах и ошибках – на 78%, документирование реальных процессов – на 42%.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3" title="Получено очков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300" y="1511075"/>
            <a:ext cx="3658074" cy="226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 напоследок – как обстоят дела у конкурентов?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264450" y="1344325"/>
            <a:ext cx="4221900" cy="3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девелоперов открытый диалог в соцсетях – редкость.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Более 50% компаний отвечают на комментарии позже, чем через сутки, </a:t>
            </a: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 почти 25% и вовсе закрывают их.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Это создает риск: негатив уходит во внешние паблики и на площадки вроде «Яндекс.Карт», где управлять репутацией значительно сложнее.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итоге теряется самое важное – возможность говорить с клиентом напрямую.</a:t>
            </a:r>
            <a:endParaRPr sz="13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4" title="Снимок экрана 2025-10-29 в 18.19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950" y="1262675"/>
            <a:ext cx="2350525" cy="32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 title="Снимок экрана 2025-10-29 в 18.21.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875" y="1170125"/>
            <a:ext cx="1630726" cy="33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Что же конкретно мы сделали?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269625" y="844975"/>
            <a:ext cx="8675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Во-первых, расширили круг целевых аудиторий: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теперь говорим не только с жителями ЖК А101, но и со всеми, кто формирует жизнь районов А101.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3508650" y="2220000"/>
            <a:ext cx="1902000" cy="1765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Соцсети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А101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3783125" y="1504200"/>
            <a:ext cx="12603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Жители районов, а не только ЖК А101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192350" y="1871125"/>
            <a:ext cx="1319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Социальные активисты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5780275" y="2726650"/>
            <a:ext cx="1941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Директора и администрации школ, педагоги, родительские сообщества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5475525" y="3631800"/>
            <a:ext cx="19416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Городские блогеры, локальные медиа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1502175" y="3631800"/>
            <a:ext cx="194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Городская администрация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261625" y="2726650"/>
            <a:ext cx="1941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Группы по интересам, локальные тематические и волонтерские сообщества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1502175" y="1871125"/>
            <a:ext cx="1941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Локальные бизнесы и предприниматели, работающие в районах А101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Что же конкретно мы сделали?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269625" y="758400"/>
            <a:ext cx="867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Во-вторых, иначе выстроили диалог. Мы подготовили стратегию, благодаря которой формируется постоянная коммуникация, а соцсети становятся центром взаимодействия с ЦА.</a:t>
            </a:r>
            <a:endParaRPr sz="1100"/>
          </a:p>
        </p:txBody>
      </p:sp>
      <p:sp>
        <p:nvSpPr>
          <p:cNvPr id="177" name="Google Shape;177;p26"/>
          <p:cNvSpPr/>
          <p:nvPr/>
        </p:nvSpPr>
        <p:spPr>
          <a:xfrm>
            <a:off x="3508650" y="2220000"/>
            <a:ext cx="1902000" cy="1765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Соцсети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А101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3559125" y="1373400"/>
            <a:ext cx="18516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1️⃣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Мониторинг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Отслеживаем запросы, проблемы, увлечения жителей районов А101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5573375" y="2543700"/>
            <a:ext cx="244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2️⃣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Контент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Готовим и публикуем посты на основе реальных вопросов с помощью тематического рубрикатора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Запускаем новые каналы коммуникации, отвечающие запросам и интересам аудитории (например, прямые эфиры)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301450" y="4039550"/>
            <a:ext cx="2403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3️⃣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Распространение через АВ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Если вопрос повторно всплывает на внешних площадках, его подхватывают агенты влияния или сами жители, распространяя официальную позицию бренда за пределами сообществ А101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981375" y="2705250"/>
            <a:ext cx="2440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4️⃣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Рубрика “вопрос-ответ”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Продолжаем собирать и отвечать на вопросы жителей. С помощью данной рубрики также формируем новые темы для контента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" name="Google Shape;182;p26"/>
          <p:cNvCxnSpPr>
            <a:stCxn id="179" idx="2"/>
            <a:endCxn id="180" idx="3"/>
          </p:cNvCxnSpPr>
          <p:nvPr/>
        </p:nvCxnSpPr>
        <p:spPr>
          <a:xfrm rot="5400000">
            <a:off x="5820575" y="3597450"/>
            <a:ext cx="857100" cy="1089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3" name="Google Shape;183;p26"/>
          <p:cNvCxnSpPr>
            <a:stCxn id="180" idx="1"/>
            <a:endCxn id="181" idx="2"/>
          </p:cNvCxnSpPr>
          <p:nvPr/>
        </p:nvCxnSpPr>
        <p:spPr>
          <a:xfrm rot="10800000">
            <a:off x="2201650" y="3551750"/>
            <a:ext cx="1099800" cy="1018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4" name="Google Shape;184;p26"/>
          <p:cNvCxnSpPr>
            <a:stCxn id="181" idx="0"/>
            <a:endCxn id="178" idx="1"/>
          </p:cNvCxnSpPr>
          <p:nvPr/>
        </p:nvCxnSpPr>
        <p:spPr>
          <a:xfrm rot="-5400000">
            <a:off x="2403225" y="1549350"/>
            <a:ext cx="954300" cy="1357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5" name="Google Shape;185;p26"/>
          <p:cNvCxnSpPr>
            <a:stCxn id="178" idx="3"/>
            <a:endCxn id="179" idx="0"/>
          </p:cNvCxnSpPr>
          <p:nvPr/>
        </p:nvCxnSpPr>
        <p:spPr>
          <a:xfrm>
            <a:off x="5410725" y="1750950"/>
            <a:ext cx="1383000" cy="792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latin typeface="Montserrat"/>
                <a:ea typeface="Montserrat"/>
                <a:cs typeface="Montserrat"/>
                <a:sym typeface="Montserrat"/>
              </a:rPr>
              <a:t>Мониторинг: как мы слушали аудиторию каждый день?</a:t>
            </a:r>
            <a:endParaRPr sz="22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399250" y="949525"/>
            <a:ext cx="3827700" cy="3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Механика работы</a:t>
            </a:r>
            <a:b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Каждое утро до 10:00 мы направляли клиенту отчет о мониторинге за предыдущие сутки.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таблице фиксировались: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 и время публикации;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 сообщения;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ссылка на сообщение;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ник или имя автора;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название чата;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подписчиков;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просмотры и вовлеченность;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тема публикации.</a:t>
            </a:r>
            <a:b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понедельник дополнительно включались данные за пятницу, субботу и воскресенье – чтобы ничего не потерять из выходных обсуждений.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7" title="Снимок экрана 2025-10-29 в 18.1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225" y="1776000"/>
            <a:ext cx="4982774" cy="21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latin typeface="Montserrat"/>
                <a:ea typeface="Montserrat"/>
                <a:cs typeface="Montserrat"/>
                <a:sym typeface="Montserrat"/>
              </a:rPr>
              <a:t>Мониторинг: как мы слушали аудиторию каждый день?</a:t>
            </a:r>
            <a:endParaRPr sz="22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119250" y="786050"/>
            <a:ext cx="4584600" cy="22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Масштаб работы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 время проекта обработано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более 340 000 сообщений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комментариев.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Около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90 000 публикаций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попали в финальные отчеты для клиента.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мониторинг были включены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более 140 локальных чатов 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 районам присутствия А101.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итоге мы выделили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более 60 устойчивых тем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по которым формировались контентные поводы и посты.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250" y="853850"/>
            <a:ext cx="4135349" cy="3173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180375" y="98450"/>
            <a:ext cx="470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20">
                <a:latin typeface="Montserrat"/>
                <a:ea typeface="Montserrat"/>
                <a:cs typeface="Montserrat"/>
                <a:sym typeface="Montserrat"/>
              </a:rPr>
              <a:t>Как инсайты из мониторинга превращались в контент?</a:t>
            </a:r>
            <a:endParaRPr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2069750" y="3136825"/>
            <a:ext cx="15363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Клиент </a:t>
            </a:r>
            <a:r>
              <a:rPr lang="ru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утверждает темы и дает фактуру</a:t>
            </a: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данные, цифры, комментарии специалистов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666200" y="1770800"/>
            <a:ext cx="36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dk1"/>
                </a:solidFill>
              </a:rPr>
              <a:t>→</a:t>
            </a:r>
            <a:r>
              <a:rPr lang="ru" sz="1500">
                <a:solidFill>
                  <a:schemeClr val="dk1"/>
                </a:solidFill>
              </a:rPr>
              <a:t> </a:t>
            </a:r>
            <a:endParaRPr sz="1500"/>
          </a:p>
        </p:txBody>
      </p:sp>
      <p:sp>
        <p:nvSpPr>
          <p:cNvPr id="207" name="Google Shape;207;p29"/>
          <p:cNvSpPr txBox="1"/>
          <p:nvPr/>
        </p:nvSpPr>
        <p:spPr>
          <a:xfrm>
            <a:off x="140700" y="2848663"/>
            <a:ext cx="15255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готовим посты, </a:t>
            </a:r>
            <a:r>
              <a:rPr lang="ru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максимально простые и человеческие по тону</a:t>
            </a: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без формальных оборотов, честно, с разъяснениями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180375" y="1001038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Механика работы</a:t>
            </a:r>
            <a:endParaRPr sz="1500" b="1"/>
          </a:p>
        </p:txBody>
      </p:sp>
      <p:sp>
        <p:nvSpPr>
          <p:cNvPr id="209" name="Google Shape;209;p29"/>
          <p:cNvSpPr txBox="1"/>
          <p:nvPr/>
        </p:nvSpPr>
        <p:spPr>
          <a:xfrm>
            <a:off x="180375" y="4258925"/>
            <a:ext cx="5939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Когда это было уместно, мы также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отрабатывали темы напрямую в чатах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писали короткие комментарии от имени бренда, чтобы дать ответ там, где возникал вопрос.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180375" y="1438400"/>
            <a:ext cx="15057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 ежедневного мониторинга мы выделяем </a:t>
            </a:r>
            <a:r>
              <a:rPr lang="ru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самые частые и значимые темы</a:t>
            </a: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то, что реально волнует жителей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1" name="Google Shape;211;p29"/>
          <p:cNvSpPr txBox="1"/>
          <p:nvPr/>
        </p:nvSpPr>
        <p:spPr>
          <a:xfrm rot="5400000">
            <a:off x="2652940" y="2677660"/>
            <a:ext cx="36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dk1"/>
                </a:solidFill>
              </a:rPr>
              <a:t>→</a:t>
            </a:r>
            <a:r>
              <a:rPr lang="ru" sz="1500">
                <a:solidFill>
                  <a:schemeClr val="dk1"/>
                </a:solidFill>
              </a:rPr>
              <a:t> </a:t>
            </a:r>
            <a:endParaRPr sz="1500"/>
          </a:p>
        </p:txBody>
      </p:sp>
      <p:sp>
        <p:nvSpPr>
          <p:cNvPr id="212" name="Google Shape;212;p29"/>
          <p:cNvSpPr txBox="1"/>
          <p:nvPr/>
        </p:nvSpPr>
        <p:spPr>
          <a:xfrm>
            <a:off x="2080550" y="1471700"/>
            <a:ext cx="15255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Заносим темы в таблицу и </a:t>
            </a:r>
            <a:r>
              <a:rPr lang="ru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снабжаем рекомендациями по публикациям </a:t>
            </a: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(формат, цель поста и пр.)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 rot="10800000">
            <a:off x="1666200" y="3325525"/>
            <a:ext cx="36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dk1"/>
                </a:solidFill>
              </a:rPr>
              <a:t>→</a:t>
            </a:r>
            <a:r>
              <a:rPr lang="ru" sz="1500">
                <a:solidFill>
                  <a:schemeClr val="dk1"/>
                </a:solidFill>
              </a:rPr>
              <a:t> </a:t>
            </a:r>
            <a:endParaRPr sz="1500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675" y="152400"/>
            <a:ext cx="2997926" cy="483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 title="Снимок экрана 2025-10-29 в 17.52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850" y="98450"/>
            <a:ext cx="1536300" cy="414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latin typeface="Montserrat"/>
                <a:ea typeface="Montserrat"/>
                <a:cs typeface="Montserrat"/>
                <a:sym typeface="Montserrat"/>
              </a:rPr>
              <a:t>Как инсайты из мониторинга превращались в контент?</a:t>
            </a:r>
            <a:endParaRPr sz="22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2029025" y="1915650"/>
            <a:ext cx="5001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Инструмент,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который: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систематизирует коммуникацию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держит фокус на темах, реально интересных аудитории согласно результатам мониторинга.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2782125" y="1340800"/>
            <a:ext cx="34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внедрили </a:t>
            </a: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рубрикатор контента</a:t>
            </a:r>
            <a:endParaRPr sz="1600"/>
          </a:p>
        </p:txBody>
      </p:sp>
      <p:sp>
        <p:nvSpPr>
          <p:cNvPr id="223" name="Google Shape;223;p30"/>
          <p:cNvSpPr txBox="1"/>
          <p:nvPr/>
        </p:nvSpPr>
        <p:spPr>
          <a:xfrm>
            <a:off x="808825" y="821025"/>
            <a:ext cx="75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Чтобы не просто реагировать на запросы жителей, а управлять повесткой</a:t>
            </a:r>
            <a:endParaRPr sz="1700" b="1"/>
          </a:p>
        </p:txBody>
      </p:sp>
      <p:sp>
        <p:nvSpPr>
          <p:cNvPr id="224" name="Google Shape;224;p30"/>
          <p:cNvSpPr txBox="1"/>
          <p:nvPr/>
        </p:nvSpPr>
        <p:spPr>
          <a:xfrm>
            <a:off x="216125" y="3525900"/>
            <a:ext cx="88485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Каждый месяц посты распределялись по рубрикам: «Дайджест», «Полезное», «Проекты», «Из районов» и др.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Всего в работе было 43 рубрики.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анализировали ключевые метрики (просмотры, комментарии, реакции, пересылки), а также собирали обратную связь у подписчиков, чтобы понимать, какие темы стоит усиливать или перерабатывать.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latin typeface="Montserrat"/>
                <a:ea typeface="Montserrat"/>
                <a:cs typeface="Montserrat"/>
                <a:sym typeface="Montserrat"/>
              </a:rPr>
              <a:t>Как инсайты из мониторинга превращались в контент?</a:t>
            </a:r>
            <a:endParaRPr sz="22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25" y="778025"/>
            <a:ext cx="8401557" cy="41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141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 чего все началось?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23225" y="803050"/>
            <a:ext cx="4797300" cy="3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 определенного момента соцсети А101 выполняли свою основную функцию: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публикация новостей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рассказы о своих проектах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регулярного ритма коммуникации.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Акцент был на информировании и вовлечении.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 2022 по начало 2025 года бренд выстроил сильную платформу: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охваты выросли в 4 раза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подписчики – в 16 раз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вовлеченность увеличилась до уровня среднего показателя в 1,5-2%, что является одним из самых высоких показателей среди конкурентов.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4" title="Получено очков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650" y="1449402"/>
            <a:ext cx="3982500" cy="24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latin typeface="Montserrat"/>
                <a:ea typeface="Montserrat"/>
                <a:cs typeface="Montserrat"/>
                <a:sym typeface="Montserrat"/>
              </a:rPr>
              <a:t>Как инсайты из мониторинга превращались в контент?</a:t>
            </a:r>
            <a:endParaRPr sz="22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401250" y="1107775"/>
            <a:ext cx="79050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Рубрикатор позволил: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выстроить четкую логику контент-плана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сделать коммуникацию предсказуемой и узнаваемой;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обеспечить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равномерное внимание к ключевым направлениям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развитие районов, инфраструктура, обратная связь, люди;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повысить вовлеченность: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количество комментариев и пересылок выросло на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25%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среднее число просмотров – на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32%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визуально дифференцировать рубрики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упростить навигацию в Telegram и VK с помощью системы хэштегов;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сделать повестку более управляемой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мы не теряли важные темы, могли быстро реагировать на всплески обсуждений и поддерживать баланс между новостями, сервисным и комьюнити-контентом.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latin typeface="Montserrat"/>
                <a:ea typeface="Montserrat"/>
                <a:cs typeface="Montserrat"/>
                <a:sym typeface="Montserrat"/>
              </a:rPr>
              <a:t>Как инсайты из мониторинга превращались в контент?</a:t>
            </a:r>
            <a:endParaRPr sz="22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399250" y="1063600"/>
            <a:ext cx="5540100" cy="3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получилось</a:t>
            </a:r>
            <a:b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 период реализации проекта подготовлено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более 200 тематических постов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основанных на запросах из мониторинга.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Суммарно публикации собрали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тысяч реакций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(22 500 лайков, 1500 комментариев, 6000 пересылок).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пересылок увеличилось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на 15%.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закрытых чатах опубликовано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более 300 комментариев от бренда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с разъяснениями и ссылками на официальные материалы.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Тональность комментариев была разной, от нейтральной до хвалебной, что естественно: мы сознательно поднимали острые и «болевые» темы. Благодаря этому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обсуждения переходили из внешних площадок в наши соцсети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где бренд мог открыто объяснить ситуацию и показать, как решает проблемы.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33" title="Снимок экрана 2025-09-29 1216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150" y="853850"/>
            <a:ext cx="2535449" cy="41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latin typeface="Montserrat"/>
                <a:ea typeface="Montserrat"/>
                <a:cs typeface="Montserrat"/>
                <a:sym typeface="Montserrat"/>
              </a:rPr>
              <a:t>Как инсайты из мониторинга превращались в контент?</a:t>
            </a:r>
            <a:endParaRPr sz="22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4" title="Снимок экрана 2025-10-14 в 15.56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1" y="738775"/>
            <a:ext cx="1447420" cy="211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 title="Снимок экрана 2025-10-14 в 15.45.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071" y="738775"/>
            <a:ext cx="1278299" cy="21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 title="Снимок экрана 2025-10-14 в 15.45.5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41" y="2885650"/>
            <a:ext cx="1755575" cy="11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429491" y="4083100"/>
            <a:ext cx="33759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середине сентября в локальных чатах начали активно обсуждать новость о введении </a:t>
            </a:r>
            <a:r>
              <a:rPr lang="ru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платной парковки в Коммунарке с 3 октября</a:t>
            </a: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более 250 сообщений за пару дней. Жители переживали и не понимали, как это будет работать.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3608650" y="2366125"/>
            <a:ext cx="1506300" cy="4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34" title="Снимок экрана 2025-10-14 в 15.59.3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7398" y="790650"/>
            <a:ext cx="1630200" cy="40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7295325" y="1511675"/>
            <a:ext cx="17916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Публикация собрала </a:t>
            </a:r>
            <a:r>
              <a:rPr lang="ru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более 10 000 просмотров и свыше 300 репостов</a:t>
            </a:r>
            <a:r>
              <a:rPr lang="ru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один из самых вирусных постов за год. Благодаря ему удалось расставить акценты и помочь жителям разобраться в новой системе, показав, что бренд открыт, внимателен и вовремя реагирует на их вопросы.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>
                <a:latin typeface="Montserrat"/>
                <a:ea typeface="Montserrat"/>
                <a:cs typeface="Montserrat"/>
                <a:sym typeface="Montserrat"/>
              </a:rPr>
              <a:t>Как инсайты привели к запуску новых каналов коммуникации?</a:t>
            </a:r>
            <a:endParaRPr sz="1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453750" y="1702825"/>
            <a:ext cx="8343000" cy="1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увидели, что часть инсайтов из мониторинга можно развивать не только в постах, но и в других форматах: тех, что позволяют обсуждать важные темы вместе с аудиторией.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Поэтому мы </a:t>
            </a:r>
            <a:r>
              <a:rPr lang="ru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расширили систему коммуникаций</a:t>
            </a: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начали использовать дополнительные форматы взаимодействия.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>
                <a:latin typeface="Montserrat"/>
                <a:ea typeface="Montserrat"/>
                <a:cs typeface="Montserrat"/>
                <a:sym typeface="Montserrat"/>
              </a:rPr>
              <a:t>Как инсайты привели к запуску новых каналов коммуникации?</a:t>
            </a:r>
            <a:endParaRPr sz="1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196075" y="791050"/>
            <a:ext cx="43293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мы сделали: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Провели серию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прямых эфиров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разбирали темы, которые интересуют жителей (ипотека, развитие бизнеса, воспитание и образование детей, ход строительства, инфраструктура, благоустройство).</a:t>
            </a:r>
            <a:b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эфиры приглашали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только представителей А101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 и известных экспертов из разных областей 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(например, психолога Артема Соловейчика).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Запускали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опросы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перед эфирами, чтобы дополнительно определить темы, действительно интересные аудитории.</a:t>
            </a:r>
            <a:b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6" title="Снимок экрана 2025-11-06 в 14.02.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750" y="735975"/>
            <a:ext cx="1920097" cy="39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 title="Снимок экрана 2025-11-06 в 14.01.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550" y="735975"/>
            <a:ext cx="1948326" cy="3993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>
                <a:latin typeface="Montserrat"/>
                <a:ea typeface="Montserrat"/>
                <a:cs typeface="Montserrat"/>
                <a:sym typeface="Montserrat"/>
              </a:rPr>
              <a:t>Как инсайты привели к запуску новых каналов коммуникации?</a:t>
            </a:r>
            <a:endParaRPr sz="1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399250" y="1053675"/>
            <a:ext cx="393780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мы сделали: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Перенесли диалог из оффлайна в онлайн в рамках проекта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«Бизнес-кафе»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Встречи предпринимателей, ведущих деятельность в районах А101, стали доступны в режиме трансляции и в записи, чтобы донести инсайты и полезную информацию до более широкой аудитории.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37" title="Снимок экрана 2025-11-06 в 14.00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476" y="824125"/>
            <a:ext cx="1799096" cy="362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 title="Снимок экрана 2025-11-06 в 16.05.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000" y="824125"/>
            <a:ext cx="1875351" cy="367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20">
                <a:latin typeface="Montserrat"/>
                <a:ea typeface="Montserrat"/>
                <a:cs typeface="Montserrat"/>
                <a:sym typeface="Montserrat"/>
              </a:rPr>
              <a:t>Как инсайты привели к запуску новых каналов коммуникации?</a:t>
            </a:r>
            <a:endParaRPr sz="1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99250" y="1063600"/>
            <a:ext cx="3794100" cy="3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получилось</a:t>
            </a:r>
            <a:b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прямых эфиров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 участием экспертов, представителей А101 и приглашенных спикеров.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Свыше 2 000 участников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оффлайн и онлайн. Эфиры смотрели жители, предприниматели и представители сообществ.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20+ постов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посвященных эфирам (анонсы, напоминания, записи, бекстейджи и инсайты).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300+ реакций и 100+ комментариев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подтверждение того, что темы действительно откликаются аудитории.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p38" title="Снимок экрана 2025-11-06 в 13.59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1075" y="824125"/>
            <a:ext cx="1709550" cy="362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 title="Снимок экрана 2025-11-06 в 14.12.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025" y="884938"/>
            <a:ext cx="2206026" cy="337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353600" y="98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бренд заговорил голосами жителей?</a:t>
            </a:r>
            <a:endParaRPr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80375" y="1414375"/>
            <a:ext cx="257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Когда в мониторинге повторно появлялся один и тот же запрос или обсуждение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2753413" y="1709875"/>
            <a:ext cx="36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→ </a:t>
            </a:r>
            <a:endParaRPr sz="1500"/>
          </a:p>
        </p:txBody>
      </p:sp>
      <p:sp>
        <p:nvSpPr>
          <p:cNvPr id="293" name="Google Shape;293;p39"/>
          <p:cNvSpPr txBox="1"/>
          <p:nvPr/>
        </p:nvSpPr>
        <p:spPr>
          <a:xfrm>
            <a:off x="3200450" y="1429675"/>
            <a:ext cx="24963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подключали агентов влияния (локальных участников районных чатов)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5780175" y="1709875"/>
            <a:ext cx="36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→ </a:t>
            </a:r>
            <a:endParaRPr sz="1500"/>
          </a:p>
        </p:txBody>
      </p:sp>
      <p:sp>
        <p:nvSpPr>
          <p:cNvPr id="295" name="Google Shape;295;p39"/>
          <p:cNvSpPr txBox="1"/>
          <p:nvPr/>
        </p:nvSpPr>
        <p:spPr>
          <a:xfrm>
            <a:off x="6227200" y="1414375"/>
            <a:ext cx="27996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Они нативно вступали в разговор, делились ссылкой на официальный пост А101, где была нужная информация.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2982525" y="7446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Как это работало?</a:t>
            </a:r>
            <a:endParaRPr sz="1700" b="1"/>
          </a:p>
        </p:txBody>
      </p:sp>
      <p:sp>
        <p:nvSpPr>
          <p:cNvPr id="297" name="Google Shape;297;p39"/>
          <p:cNvSpPr txBox="1"/>
          <p:nvPr/>
        </p:nvSpPr>
        <p:spPr>
          <a:xfrm>
            <a:off x="231600" y="3589050"/>
            <a:ext cx="8680800" cy="14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 мы не просто реагировали на вопросы, а замыкали коммуникационный цикл: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 запроса до контента и обратно, в реальную среду общения жителей.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Форматы ответов: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короткие рекомендации и личные комментарии («А101 как раз писал про это, вот ссылка»);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ответы на вопросы («Сдача будет в конце квартала, А101 публиковал пост»).</a:t>
            </a:r>
            <a:endParaRPr/>
          </a:p>
        </p:txBody>
      </p:sp>
      <p:sp>
        <p:nvSpPr>
          <p:cNvPr id="298" name="Google Shape;298;p39"/>
          <p:cNvSpPr txBox="1"/>
          <p:nvPr/>
        </p:nvSpPr>
        <p:spPr>
          <a:xfrm>
            <a:off x="534225" y="2489600"/>
            <a:ext cx="8113500" cy="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 временем к ним стали присоединяться и реальные жители!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Аудитория сама подхватывала коммуникацию бренда, распространяя его позицию и контент за пределами официальных сообществ.</a:t>
            </a:r>
            <a:endParaRPr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бренд заговорил голосами жителей?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399250" y="949525"/>
            <a:ext cx="8058900" cy="25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получилось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60+ постов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из соцсетей А101 получили дополнительное распространение в локальных чатах: контент дошел напрямую до жителей.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350+ комментариев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 нативном, естественном формате размещено агентами влияния в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более чем 120 локальных чатах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Получено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200+ органических ответов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от живых пользователей и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400+ позитивных реакций (эмодзи, лайков)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/>
        </p:nvSpPr>
        <p:spPr>
          <a:xfrm>
            <a:off x="391384" y="1129050"/>
            <a:ext cx="52569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 запуска стратегии «новой искренности» рубрика «Вопрос-ответ» осталась важной частью коммуникации А101 с жителями: теперь она интегрирована в общую систему органического взаимодействия.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 начала 2025 года опубликовано </a:t>
            </a: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 постов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которые собрали: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1100+ реакций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1800+ комментариев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(самые комментируемые посты года в Telegram);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900+ обработанных вопросов, запросов и жалоб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60+ реальных проблем решено</a:t>
            </a: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благодаря прямой коммуникации.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Рубрика укрепила доверие к бренду и стала одним из ключевых инструментов обратной связи между А101 и жителями.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latin typeface="Montserrat"/>
                <a:ea typeface="Montserrat"/>
                <a:cs typeface="Montserrat"/>
                <a:sym typeface="Montserrat"/>
              </a:rPr>
              <a:t>Как бренд продолжал диалог с жителями?</a:t>
            </a:r>
            <a:endParaRPr sz="24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41" title="Снимок экрана 2025-10-29 в 17.04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275" y="769823"/>
            <a:ext cx="1906251" cy="42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5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Запрос на изменения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976138"/>
            <a:ext cx="4446600" cy="25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Несмотря на отличные показатели роста, команда А101 поняла: одной только информирующей коммуникации стало </a:t>
            </a:r>
            <a:r>
              <a:rPr lang="ru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недостаточно. </a:t>
            </a:r>
            <a:b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Соцсети выполняли задачу рассказать о новостях компании, но жители районов ждали большего. Они хотели быть услышанными, участвовать в жизни своих сообществ, влиять на среду вокруг.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Бренду нужно было перейти от </a:t>
            </a:r>
            <a:r>
              <a:rPr lang="ru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монолога к диалогу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то есть говорить не только о себе, но и с людьми.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15" title="Снимок экрана 2025-10-29 в 17.42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4074375"/>
            <a:ext cx="5298150" cy="9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title="Снимок экрана 2025-10-29 в 17.51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125" y="346088"/>
            <a:ext cx="2876974" cy="46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проект изменил жизнь пользователей?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311700" y="1099600"/>
            <a:ext cx="49671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 запуска новой коммуникационной политики </a:t>
            </a: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жители почувствовали, что их голоса действительно слышны.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Вопросы, которые раньше терялись в чатах, теперь находят отражение в постах и ответах компании в соцсетях.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Из формального канала информирования страницы А101 превратились в место диалога: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люди оставляют комментарии, получают разъяснения и вовлекаются в обсуждения.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462" y="1659749"/>
            <a:ext cx="3495726" cy="8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 title="Снимок экрана 2025-10-29 в 21.06.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800" y="2553049"/>
            <a:ext cx="2990000" cy="11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проект изменил жизнь пользователей?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220800" y="2208638"/>
            <a:ext cx="8702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Такое внимание снижает уровень раздражения и недоверия и дает эмоциональный эффект. У жителей формируется уверенность, что их проблемы не игнорируют. Посты стали обсуждать и пересылать дальше, в локальные чаты и личные переписки.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311700" y="701450"/>
            <a:ext cx="8268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Вместо того чтобы искать ответы у соседей или в сторонних пабликах, они могут быстро получить официальную информацию в открытой форме. </a:t>
            </a:r>
            <a:endParaRPr sz="1800"/>
          </a:p>
        </p:txBody>
      </p:sp>
      <p:sp>
        <p:nvSpPr>
          <p:cNvPr id="327" name="Google Shape;327;p43"/>
          <p:cNvSpPr txBox="1"/>
          <p:nvPr/>
        </p:nvSpPr>
        <p:spPr>
          <a:xfrm>
            <a:off x="61800" y="1762400"/>
            <a:ext cx="902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появилось ощущение, что компания рядом и готова говорить честно о проблемах и их решении.</a:t>
            </a:r>
            <a:endParaRPr sz="1600" b="1"/>
          </a:p>
        </p:txBody>
      </p:sp>
      <p:pic>
        <p:nvPicPr>
          <p:cNvPr id="328" name="Google Shape;328;p43" title="Снимок экрана 2025-10-29 в 19.32.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64075"/>
            <a:ext cx="4487176" cy="14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 title="Снимок экрана 2025-10-29 в 19.33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875" y="3367300"/>
            <a:ext cx="4053601" cy="8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/>
        </p:nvSpPr>
        <p:spPr>
          <a:xfrm>
            <a:off x="2945850" y="1382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ГЛАВНОЕ!</a:t>
            </a:r>
            <a:endParaRPr/>
          </a:p>
        </p:txBody>
      </p:sp>
      <p:sp>
        <p:nvSpPr>
          <p:cNvPr id="331" name="Google Shape;331;p43"/>
          <p:cNvSpPr txBox="1"/>
          <p:nvPr/>
        </p:nvSpPr>
        <p:spPr>
          <a:xfrm>
            <a:off x="280200" y="4536925"/>
            <a:ext cx="8702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Сообщество оживилось, а соцсети стали живым пространством, где бренд и люди разговаривают на одном языке.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 этом все?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355795" y="1314150"/>
            <a:ext cx="8432400" cy="27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Проект еще продолжается: этот формат доказал свою эффективность и был принят как новая норма коммуникаций.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Сейчас мы продолжаем развивать рубрику «вопрос-ответ», усиливаем работу с мониторингом и расширяем форматы контента на основе обратной связи.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планах – </a:t>
            </a:r>
            <a:r>
              <a:rPr lang="ru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подключение новых площадок, больше интерактивных форматов и интеграция с другими каналами компании, чтобы поддерживать единый голос бренда.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Главное – клиент доволен, а жители уже привыкли к тому, что их вопросы находят ответы. Значит, проект будет жить и дальше, а соцсети А101 продолжат оставаться местом, где компания и аудитория говорят напрямую.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53600" y="98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Наш первый шаг к диалогу</a:t>
            </a:r>
            <a:endParaRPr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239875" y="671150"/>
            <a:ext cx="6258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Попытка выстроить открытый диалог с жителями уже предпринималась в начале 2024 года, когда мы запустили рубрику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«Вопрос-ответ»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формат, в котором подписчики могли напрямую задать вопрос бренду и получить официальный ответ.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6" title="Снимок экрана 2025-10-29 в 18.32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550" y="98450"/>
            <a:ext cx="2248650" cy="4952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13475" y="1688450"/>
            <a:ext cx="13173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Публикация поста раз в 2-4 недели в Telegram и VK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430775" y="1827050"/>
            <a:ext cx="36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→ </a:t>
            </a:r>
            <a:endParaRPr sz="1500"/>
          </a:p>
        </p:txBody>
      </p:sp>
      <p:sp>
        <p:nvSpPr>
          <p:cNvPr id="79" name="Google Shape;79;p16"/>
          <p:cNvSpPr txBox="1"/>
          <p:nvPr/>
        </p:nvSpPr>
        <p:spPr>
          <a:xfrm>
            <a:off x="1949175" y="1688450"/>
            <a:ext cx="1213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Сбор обращений и комментариев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244525" y="1827050"/>
            <a:ext cx="36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→ </a:t>
            </a:r>
            <a:endParaRPr sz="1500"/>
          </a:p>
        </p:txBody>
      </p:sp>
      <p:sp>
        <p:nvSpPr>
          <p:cNvPr id="81" name="Google Shape;81;p16"/>
          <p:cNvSpPr txBox="1"/>
          <p:nvPr/>
        </p:nvSpPr>
        <p:spPr>
          <a:xfrm>
            <a:off x="3680750" y="1688450"/>
            <a:ext cx="12576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Передача профильным спецам для анализа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279675" y="1688450"/>
            <a:ext cx="12132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Публикация ответов от компании в соцсетях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909775" y="1827050"/>
            <a:ext cx="36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→ </a:t>
            </a:r>
            <a:endParaRPr sz="1500"/>
          </a:p>
        </p:txBody>
      </p:sp>
      <p:sp>
        <p:nvSpPr>
          <p:cNvPr id="84" name="Google Shape;84;p16"/>
          <p:cNvSpPr txBox="1"/>
          <p:nvPr/>
        </p:nvSpPr>
        <p:spPr>
          <a:xfrm>
            <a:off x="1706125" y="13638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Механика</a:t>
            </a:r>
            <a:endParaRPr sz="1500" b="1"/>
          </a:p>
        </p:txBody>
      </p:sp>
      <p:sp>
        <p:nvSpPr>
          <p:cNvPr id="85" name="Google Shape;85;p16"/>
          <p:cNvSpPr txBox="1"/>
          <p:nvPr/>
        </p:nvSpPr>
        <p:spPr>
          <a:xfrm>
            <a:off x="1800675" y="27057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получили?</a:t>
            </a:r>
            <a:endParaRPr sz="1500" b="1"/>
          </a:p>
        </p:txBody>
      </p:sp>
      <p:sp>
        <p:nvSpPr>
          <p:cNvPr id="86" name="Google Shape;86;p16"/>
          <p:cNvSpPr txBox="1"/>
          <p:nvPr/>
        </p:nvSpPr>
        <p:spPr>
          <a:xfrm>
            <a:off x="180375" y="3059750"/>
            <a:ext cx="625860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 2024 год: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постов,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более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1500 реакций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свыше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1000 комментариев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600 обработанных обращений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показали - людям важно, чтобы их слышали.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 при этом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поняли, что идем не в совсем верном направлении.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Да, рубрика решала задачу обратной связи, но она не позволяла вести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постоянный диалог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формировать вовлеченное комьюнити.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120">
                <a:latin typeface="Montserrat"/>
                <a:ea typeface="Montserrat"/>
                <a:cs typeface="Montserrat"/>
                <a:sym typeface="Montserrat"/>
              </a:rPr>
              <a:t>С каким вызовом мы столкнулись? </a:t>
            </a:r>
            <a:endParaRPr sz="212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120">
                <a:latin typeface="Montserrat"/>
                <a:ea typeface="Montserrat"/>
                <a:cs typeface="Montserrat"/>
                <a:sym typeface="Montserrat"/>
              </a:rPr>
              <a:t>Конкуренция с пабликами районов</a:t>
            </a:r>
            <a:endParaRPr sz="21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541350"/>
            <a:ext cx="450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Одновременно </a:t>
            </a: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жизнь бренда кипела 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чатах и пабликах жителей ЖК или районов.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Там обсуждали все: от работы управляющей компании и вопросов парковки до школ, детских садов, дорог и развития инфраструктуры районов.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И именно </a:t>
            </a:r>
            <a:r>
              <a:rPr lang="ru" sz="1300" b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там формировалось отношение к бренду, так как эти платформы выполняли функцию городских информационных каналов.</a:t>
            </a:r>
            <a:endParaRPr sz="1300" b="1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7" title="Снимок экрана 2025-10-29 в 19.37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400" y="1866900"/>
            <a:ext cx="3217900" cy="9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 title="Снимок экрана 2025-11-05 в 14.47.3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400" y="3020275"/>
            <a:ext cx="3217901" cy="84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141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Montserrat"/>
                <a:ea typeface="Montserrat"/>
                <a:cs typeface="Montserrat"/>
                <a:sym typeface="Montserrat"/>
              </a:rPr>
              <a:t>Какие перед нами стояли задачи?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00150" y="1712975"/>
            <a:ext cx="8094600" cy="30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Именно с таким запросом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А101 пришел к нам в начале 2025 года.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Поставленные задачи: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Стать заметными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для целевой аудитории на фоне растущего внешнего информационного потока.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Получить новый импульс для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роста охватов и вовлеченности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 соцсетях А101.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Предложить новый формат коммуникаций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в котором жители участвуют в формировании повестки и становятся соавторами new media бренда.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Выйти за пределы собственных сообществ и превратить соцсети А101 в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городской канал коммуникаций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Сохранить эффективность кампании </a:t>
            </a: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без увеличения бюджета.</a:t>
            </a:r>
            <a:endParaRPr sz="1000">
              <a:solidFill>
                <a:schemeClr val="dk1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11700" y="843025"/>
            <a:ext cx="85206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Превратить соцсети А101 из площадки новостей в живое пространство общения и сделать коммуникацию шире и ближе к людям, чтобы конкурировать с внешним инфопотоком.</a:t>
            </a:r>
            <a:endParaRPr sz="17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128750"/>
            <a:ext cx="870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Спойлер: какого результата нам удалось достичь?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11700" y="899050"/>
            <a:ext cx="34197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Соцсети А101 из корпоративных каналов превратились в живое локальное медиа и стали частью городского диалога. 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Контент бренда теперь обсуждают, пересылают и цитируют на внешних площадках.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самый виральный канал среди девелоперов по версии RE:source;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1800+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органических репостов в месяц;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8000+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органических реакций в месяц;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700+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комментариев в месяц.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VK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160+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органических репостов в месяц;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2200+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реакций;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ru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50+</a:t>
            </a:r>
            <a: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комментариев.</a:t>
            </a:r>
            <a:br>
              <a:rPr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100" y="1406550"/>
            <a:ext cx="5195901" cy="291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141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Какой подход мы выбрали?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758225" y="2452325"/>
            <a:ext cx="7586100" cy="15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Соцсети должны стать площадкой, где: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обсуждаются реальные проблемы города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звучат честные ответы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появляется актуальная и интересная информация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создается ощущение, что бренд действительно рядом и он является естественным продолжением жизни человека в его районе.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758225" y="991625"/>
            <a:ext cx="188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Наша гипотеза </a:t>
            </a:r>
            <a:endParaRPr sz="1500" b="1"/>
          </a:p>
        </p:txBody>
      </p:sp>
      <p:sp>
        <p:nvSpPr>
          <p:cNvPr id="116" name="Google Shape;116;p20"/>
          <p:cNvSpPr/>
          <p:nvPr/>
        </p:nvSpPr>
        <p:spPr>
          <a:xfrm>
            <a:off x="3895850" y="1117175"/>
            <a:ext cx="1004700" cy="1644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684200" y="991625"/>
            <a:ext cx="301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Смена контент - стратегии </a:t>
            </a:r>
            <a:endParaRPr sz="1500" b="1"/>
          </a:p>
        </p:txBody>
      </p:sp>
      <p:sp>
        <p:nvSpPr>
          <p:cNvPr id="118" name="Google Shape;118;p20"/>
          <p:cNvSpPr txBox="1"/>
          <p:nvPr/>
        </p:nvSpPr>
        <p:spPr>
          <a:xfrm>
            <a:off x="311700" y="1605725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Перестаем говорить только о том, что важно компании 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3895850" y="1847525"/>
            <a:ext cx="1004700" cy="1644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5601900" y="1605725"/>
            <a:ext cx="345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Начинаем говорить о том, что действительно волнует жителей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11700" y="4012925"/>
            <a:ext cx="87357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 появилась </a:t>
            </a: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стратегия «новой искренности»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Она позволяет не просто реагировать на запросы жителей, а опираться на их реальные боли, интересы и вопросы при создании контента.</a:t>
            </a:r>
            <a:b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 </a:t>
            </a:r>
            <a:r>
              <a:rPr lang="ru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SMM и ORM начинают работать в синергии: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социальные сети становятся пространством настоящего диалога.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Баланс между реакцией и проактивностью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330300" y="1308025"/>
            <a:ext cx="84834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 b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В основе стратегии лежит баланс между двумя полюсами коммуникации</a:t>
            </a:r>
            <a:endParaRPr sz="1000" b="1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1" title="—Pngtree—black balance_2869211.png"/>
          <p:cNvPicPr preferRelativeResize="0"/>
          <p:nvPr/>
        </p:nvPicPr>
        <p:blipFill rotWithShape="1">
          <a:blip r:embed="rId3">
            <a:alphaModFix/>
          </a:blip>
          <a:srcRect t="14489" b="21820"/>
          <a:stretch/>
        </p:blipFill>
        <p:spPr>
          <a:xfrm>
            <a:off x="2655563" y="1786488"/>
            <a:ext cx="3832875" cy="244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358750" y="2771000"/>
            <a:ext cx="2234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Реальные запросы и проблемы жителей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Актуальные обращения, боли, проблемы и острые темы, на которые требуется оперативно реагировать и давать честные, взвешенные ответы.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407850" y="2771000"/>
            <a:ext cx="26367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Темы интереса и точки роста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Темы, которые вдохновляют людей, близкие им инициативы, события, вызывающие отклик. Ложатся в основу полезного, познавательного и вовлекающего контента.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2658</Words>
  <Application>Microsoft Macintosh PowerPoint</Application>
  <PresentationFormat>Экран (16:9)</PresentationFormat>
  <Paragraphs>236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5" baseType="lpstr">
      <vt:lpstr>Montserrat</vt:lpstr>
      <vt:lpstr>Arial</vt:lpstr>
      <vt:lpstr>Simple Light</vt:lpstr>
      <vt:lpstr>«Новая искренность»:  как мы превратили соцсети девелопера А101 в new медиа для жителей  города</vt:lpstr>
      <vt:lpstr>С чего все началось?</vt:lpstr>
      <vt:lpstr>Запрос на изменения</vt:lpstr>
      <vt:lpstr>Наш первый шаг к диалогу</vt:lpstr>
      <vt:lpstr>С каким вызовом мы столкнулись?  Конкуренция с пабликами районов</vt:lpstr>
      <vt:lpstr>Какие перед нами стояли задачи?</vt:lpstr>
      <vt:lpstr>Спойлер: какого результата нам удалось достичь?</vt:lpstr>
      <vt:lpstr>Какой подход мы выбрали?</vt:lpstr>
      <vt:lpstr>Баланс между реакцией и проактивностью</vt:lpstr>
      <vt:lpstr>Почему мы выбрали именно этот подход?</vt:lpstr>
      <vt:lpstr>И еще немного статистики</vt:lpstr>
      <vt:lpstr>И напоследок – как обстоят дела у конкурентов?</vt:lpstr>
      <vt:lpstr>Что же конкретно мы сделали? </vt:lpstr>
      <vt:lpstr>Что же конкретно мы сделали?</vt:lpstr>
      <vt:lpstr>Мониторинг: как мы слушали аудиторию каждый день?</vt:lpstr>
      <vt:lpstr>Мониторинг: как мы слушали аудиторию каждый день?</vt:lpstr>
      <vt:lpstr>Как инсайты из мониторинга превращались в контент?</vt:lpstr>
      <vt:lpstr>Как инсайты из мониторинга превращались в контент?</vt:lpstr>
      <vt:lpstr>Как инсайты из мониторинга превращались в контент?</vt:lpstr>
      <vt:lpstr>Как инсайты из мониторинга превращались в контент?</vt:lpstr>
      <vt:lpstr>Как инсайты из мониторинга превращались в контент?</vt:lpstr>
      <vt:lpstr>Как инсайты из мониторинга превращались в контент?</vt:lpstr>
      <vt:lpstr>Как инсайты привели к запуску новых каналов коммуникации?</vt:lpstr>
      <vt:lpstr>Как инсайты привели к запуску новых каналов коммуникации?</vt:lpstr>
      <vt:lpstr>Как инсайты привели к запуску новых каналов коммуникации?</vt:lpstr>
      <vt:lpstr>Как инсайты привели к запуску новых каналов коммуникации?</vt:lpstr>
      <vt:lpstr>Как бренд заговорил голосами жителей?</vt:lpstr>
      <vt:lpstr>Как бренд заговорил голосами жителей?</vt:lpstr>
      <vt:lpstr>Как бренд продолжал диалог с жителями?</vt:lpstr>
      <vt:lpstr>Как проект изменил жизнь пользователей?</vt:lpstr>
      <vt:lpstr>Как проект изменил жизнь пользователей?</vt:lpstr>
      <vt:lpstr>На этом все?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1</cp:revision>
  <dcterms:modified xsi:type="dcterms:W3CDTF">2025-11-06T09:26:58Z</dcterms:modified>
</cp:coreProperties>
</file>